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85" r:id="rId2"/>
    <p:sldId id="289" r:id="rId3"/>
    <p:sldId id="281" r:id="rId4"/>
    <p:sldId id="278" r:id="rId5"/>
    <p:sldId id="279" r:id="rId6"/>
    <p:sldId id="257" r:id="rId7"/>
    <p:sldId id="258" r:id="rId8"/>
    <p:sldId id="259" r:id="rId9"/>
    <p:sldId id="260" r:id="rId10"/>
    <p:sldId id="261" r:id="rId11"/>
    <p:sldId id="262"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86" r:id="rId26"/>
    <p:sldId id="287"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E305B09-1765-47FD-9C2A-BDA6CFB7AB93}">
          <p14:sldIdLst>
            <p14:sldId id="285"/>
            <p14:sldId id="289"/>
            <p14:sldId id="281"/>
            <p14:sldId id="278"/>
            <p14:sldId id="279"/>
            <p14:sldId id="257"/>
            <p14:sldId id="258"/>
            <p14:sldId id="259"/>
            <p14:sldId id="260"/>
            <p14:sldId id="261"/>
            <p14:sldId id="262"/>
            <p14:sldId id="264"/>
            <p14:sldId id="265"/>
            <p14:sldId id="266"/>
            <p14:sldId id="267"/>
            <p14:sldId id="268"/>
            <p14:sldId id="269"/>
            <p14:sldId id="270"/>
            <p14:sldId id="271"/>
            <p14:sldId id="272"/>
            <p14:sldId id="274"/>
            <p14:sldId id="275"/>
            <p14:sldId id="276"/>
            <p14:sldId id="277"/>
            <p14:sldId id="286"/>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35140CA-69E5-49CF-8101-9F9E0B46551C}" type="datetimeFigureOut">
              <a:rPr lang="fa-IR" smtClean="0"/>
              <a:t>1434/02/28</a:t>
            </a:fld>
            <a:endParaRPr lang="fa-I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a-I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9FCAF57-3ADB-490E-8B60-8E0FA853560C}" type="slidenum">
              <a:rPr lang="fa-IR" smtClean="0"/>
              <a:t>‹#›</a:t>
            </a:fld>
            <a:endParaRPr lang="fa-I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140CA-69E5-49CF-8101-9F9E0B46551C}" type="datetimeFigureOut">
              <a:rPr lang="fa-IR" smtClean="0"/>
              <a:t>1434/02/28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CAF57-3ADB-490E-8B60-8E0FA853560C}" type="slidenum">
              <a:rPr lang="fa-IR" smtClean="0"/>
              <a:t>‹#›</a:t>
            </a:fld>
            <a:endParaRPr lang="fa-I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140CA-69E5-49CF-8101-9F9E0B46551C}" type="datetimeFigureOut">
              <a:rPr lang="fa-IR" smtClean="0"/>
              <a:t>1434/02/28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CAF57-3ADB-490E-8B60-8E0FA853560C}" type="slidenum">
              <a:rPr lang="fa-IR" smtClean="0"/>
              <a:t>‹#›</a:t>
            </a:fld>
            <a:endParaRPr lang="fa-I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140CA-69E5-49CF-8101-9F9E0B46551C}" type="datetimeFigureOut">
              <a:rPr lang="fa-IR" smtClean="0"/>
              <a:t>1434/02/28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CAF57-3ADB-490E-8B60-8E0FA853560C}" type="slidenum">
              <a:rPr lang="fa-IR" smtClean="0"/>
              <a:t>‹#›</a:t>
            </a:fld>
            <a:endParaRPr lang="fa-I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140CA-69E5-49CF-8101-9F9E0B46551C}" type="datetimeFigureOut">
              <a:rPr lang="fa-IR" smtClean="0"/>
              <a:t>1434/02/28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CAF57-3ADB-490E-8B60-8E0FA853560C}"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5140CA-69E5-49CF-8101-9F9E0B46551C}" type="datetimeFigureOut">
              <a:rPr lang="fa-IR" smtClean="0"/>
              <a:t>1434/02/28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FCAF57-3ADB-490E-8B60-8E0FA853560C}" type="slidenum">
              <a:rPr lang="fa-IR" smtClean="0"/>
              <a:t>‹#›</a:t>
            </a:fld>
            <a:endParaRPr lang="fa-I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5140CA-69E5-49CF-8101-9F9E0B46551C}" type="datetimeFigureOut">
              <a:rPr lang="fa-IR" smtClean="0"/>
              <a:t>1434/02/28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9FCAF57-3ADB-490E-8B60-8E0FA853560C}" type="slidenum">
              <a:rPr lang="fa-IR" smtClean="0"/>
              <a:t>‹#›</a:t>
            </a:fld>
            <a:endParaRPr lang="fa-I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5140CA-69E5-49CF-8101-9F9E0B46551C}" type="datetimeFigureOut">
              <a:rPr lang="fa-IR" smtClean="0"/>
              <a:t>1434/02/28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9FCAF57-3ADB-490E-8B60-8E0FA853560C}" type="slidenum">
              <a:rPr lang="fa-IR" smtClean="0"/>
              <a:t>‹#›</a:t>
            </a:fld>
            <a:endParaRPr lang="fa-I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140CA-69E5-49CF-8101-9F9E0B46551C}" type="datetimeFigureOut">
              <a:rPr lang="fa-IR" smtClean="0"/>
              <a:t>1434/02/28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9FCAF57-3ADB-490E-8B60-8E0FA853560C}"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140CA-69E5-49CF-8101-9F9E0B46551C}" type="datetimeFigureOut">
              <a:rPr lang="fa-IR" smtClean="0"/>
              <a:t>1434/02/28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FCAF57-3ADB-490E-8B60-8E0FA853560C}"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140CA-69E5-49CF-8101-9F9E0B46551C}" type="datetimeFigureOut">
              <a:rPr lang="fa-IR" smtClean="0"/>
              <a:t>1434/02/28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FCAF57-3ADB-490E-8B60-8E0FA853560C}"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35140CA-69E5-49CF-8101-9F9E0B46551C}" type="datetimeFigureOut">
              <a:rPr lang="fa-IR" smtClean="0"/>
              <a:t>1434/02/28</a:t>
            </a:fld>
            <a:endParaRPr lang="fa-I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a-I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9FCAF57-3ADB-490E-8B60-8E0FA853560C}"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836713"/>
            <a:ext cx="6777318" cy="1728192"/>
          </a:xfrm>
        </p:spPr>
        <p:txBody>
          <a:bodyPr/>
          <a:lstStyle/>
          <a:p>
            <a:r>
              <a:rPr lang="fa-IR" dirty="0" smtClean="0"/>
              <a:t>بسم الله الرحمن الرحیم</a:t>
            </a:r>
            <a:endParaRPr lang="fa-IR" dirty="0"/>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258740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3600" dirty="0" smtClean="0"/>
              <a:t>طول عمر سن فرد در زمان مرگ اوست و اخرین روش براورد سلامت است.</a:t>
            </a:r>
            <a:endParaRPr lang="fa-IR" sz="3600" dirty="0"/>
          </a:p>
        </p:txBody>
      </p:sp>
      <p:sp>
        <p:nvSpPr>
          <p:cNvPr id="2" name="Title 1"/>
          <p:cNvSpPr>
            <a:spLocks noGrp="1"/>
          </p:cNvSpPr>
          <p:nvPr>
            <p:ph type="title"/>
          </p:nvPr>
        </p:nvSpPr>
        <p:spPr/>
        <p:txBody>
          <a:bodyPr>
            <a:normAutofit/>
          </a:bodyPr>
          <a:lstStyle/>
          <a:p>
            <a:r>
              <a:rPr lang="fa-IR" sz="3200" dirty="0" smtClean="0"/>
              <a:t>طول پهنه زندگی یک شخص(طول عمر)</a:t>
            </a:r>
            <a:endParaRPr lang="fa-IR" sz="3200" dirty="0"/>
          </a:p>
        </p:txBody>
      </p:sp>
    </p:spTree>
    <p:extLst>
      <p:ext uri="{BB962C8B-B14F-4D97-AF65-F5344CB8AC3E}">
        <p14:creationId xmlns:p14="http://schemas.microsoft.com/office/powerpoint/2010/main" val="6138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dirty="0" smtClean="0"/>
              <a:t>❶</a:t>
            </a:r>
            <a:r>
              <a:rPr lang="fa-IR" sz="6600" dirty="0" smtClean="0"/>
              <a:t>غرغروها</a:t>
            </a:r>
            <a:r>
              <a:rPr lang="fa-IR" dirty="0" smtClean="0"/>
              <a:t> وشاکی ها:افرادی که به طور مزمن ناشاد هستندبا صدای بلندتری نشانه ها دردها و رنجهایشان را فریاد میزنند.</a:t>
            </a:r>
            <a:endParaRPr lang="fa-IR" dirty="0"/>
          </a:p>
        </p:txBody>
      </p:sp>
      <p:sp>
        <p:nvSpPr>
          <p:cNvPr id="2" name="Title 1"/>
          <p:cNvSpPr>
            <a:spLocks noGrp="1"/>
          </p:cNvSpPr>
          <p:nvPr>
            <p:ph type="title"/>
          </p:nvPr>
        </p:nvSpPr>
        <p:spPr/>
        <p:txBody>
          <a:bodyPr>
            <a:normAutofit fontScale="90000"/>
          </a:bodyPr>
          <a:lstStyle/>
          <a:p>
            <a:r>
              <a:rPr lang="fa-IR" dirty="0" smtClean="0"/>
              <a:t>مسیرهایی از شادی به سمت سلامتی</a:t>
            </a:r>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933056"/>
            <a:ext cx="3959797" cy="26505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4870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r>
              <a:rPr lang="fa-IR" dirty="0" smtClean="0"/>
              <a:t>❷عادات خوب وبد:افراد ناشاد عادات بد بیشتری دارند کسانی که اغلب غمگین هستند به احتمال بسیار بیشتری سیگار می کشند.</a:t>
            </a:r>
            <a:endParaRPr lang="fa-IR" dirty="0"/>
          </a:p>
        </p:txBody>
      </p:sp>
      <p:sp>
        <p:nvSpPr>
          <p:cNvPr id="4" name="Text Placeholder 3"/>
          <p:cNvSpPr>
            <a:spLocks noGrp="1"/>
          </p:cNvSpPr>
          <p:nvPr>
            <p:ph type="body" sz="half" idx="2"/>
          </p:nvPr>
        </p:nvSpPr>
        <p:spPr/>
        <p:txBody>
          <a:bodyPr/>
          <a:lstStyle/>
          <a:p>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700808"/>
            <a:ext cx="3456384" cy="44220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709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❸قدرت ایمنی:سیستم ایمنی افراد شاد در مقایسه با سیستم ایمنی افراد افسرده کارامد تر است به همین دلیل انها بهتر می توانند با بیماریها مقابله کنند.</a:t>
            </a:r>
            <a:endParaRPr lang="fa-IR" dirty="0"/>
          </a:p>
        </p:txBody>
      </p:sp>
      <p:sp>
        <p:nvSpPr>
          <p:cNvPr id="4" name="Text Placeholder 3"/>
          <p:cNvSpPr>
            <a:spLocks noGrp="1"/>
          </p:cNvSpPr>
          <p:nvPr>
            <p:ph type="body" sz="half" idx="2"/>
          </p:nvPr>
        </p:nvSpPr>
        <p:spPr/>
        <p:txBody>
          <a:bodyPr/>
          <a:lstStyle/>
          <a:p>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700808"/>
            <a:ext cx="3384376"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804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❹مشکلات قلبی وعروقی:هیجانات−بویزه خشم و افسردگی−ارتباط مستقیمی با سکته و بیماریهای قلبی دارد.</a:t>
            </a:r>
            <a:endParaRPr lang="fa-IR" dirty="0"/>
          </a:p>
        </p:txBody>
      </p:sp>
      <p:sp>
        <p:nvSpPr>
          <p:cNvPr id="4" name="Text Placeholder 3"/>
          <p:cNvSpPr>
            <a:spLocks noGrp="1"/>
          </p:cNvSpPr>
          <p:nvPr>
            <p:ph type="body" sz="half" idx="2"/>
          </p:nvPr>
        </p:nvSpPr>
        <p:spPr/>
        <p:txBody>
          <a:bodyPr/>
          <a:lstStyle/>
          <a:p>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700808"/>
            <a:ext cx="3384376" cy="4392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56" y="261723"/>
            <a:ext cx="1692188" cy="26014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899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❺بهبودی پس از جراحات:هرچند همه ما در معرض حوادث و بیماریهایی قرار داریم که در طول دوره زندگی به کرات به جسم ما صدمه می زند اما افراد شاد بسیار سریع تر از جراحات ناشی از بیماریها و سوانح بهبود پیدا می کنند.</a:t>
            </a:r>
            <a:endParaRPr lang="fa-IR" dirty="0"/>
          </a:p>
        </p:txBody>
      </p:sp>
      <p:sp>
        <p:nvSpPr>
          <p:cNvPr id="4" name="Text Placeholder 3"/>
          <p:cNvSpPr>
            <a:spLocks noGrp="1"/>
          </p:cNvSpPr>
          <p:nvPr>
            <p:ph type="body" sz="half" idx="2"/>
          </p:nvPr>
        </p:nvSpPr>
        <p:spPr/>
        <p:txBody>
          <a:bodyPr/>
          <a:lstStyle/>
          <a:p>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628800"/>
            <a:ext cx="3600400" cy="4608512"/>
          </a:xfrm>
          <a:prstGeom prst="roundRect">
            <a:avLst>
              <a:gd name="adj" fmla="val 12698"/>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7976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❻پیر شدن در استرس:شواهد تحقیقی نشان می دهد که میزان پیری جسمی ممکن است واقعا با استرس رابطه داشته باشد و اینکه این تاثیردر سطح کنترل زنتیکی تکثیر وجایگزین سلولی اتفاق می افتد.</a:t>
            </a:r>
            <a:endParaRPr lang="fa-IR" dirty="0"/>
          </a:p>
        </p:txBody>
      </p:sp>
      <p:sp>
        <p:nvSpPr>
          <p:cNvPr id="4" name="Text Placeholder 3"/>
          <p:cNvSpPr>
            <a:spLocks noGrp="1"/>
          </p:cNvSpPr>
          <p:nvPr>
            <p:ph type="body" sz="half" idx="2"/>
          </p:nvPr>
        </p:nvSpPr>
        <p:spPr/>
        <p:txBody>
          <a:bodyPr/>
          <a:lstStyle/>
          <a:p>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291" y="1268760"/>
            <a:ext cx="3948963" cy="48245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232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❼هورمونهای ناشاد:هورمونها برای سلامت و کارکرد مناسب ما حیاتی هستند.هورمونهایی مختلفی در بدن ما ترشح می شوند که به فرایند های طبعی از باروری گرفته تا خواب وترمیم سلولهای صدمه دیده کمک می کند.</a:t>
            </a:r>
            <a:endParaRPr lang="fa-IR" dirty="0"/>
          </a:p>
        </p:txBody>
      </p:sp>
      <p:sp>
        <p:nvSpPr>
          <p:cNvPr id="4" name="Text Placeholder 3"/>
          <p:cNvSpPr>
            <a:spLocks noGrp="1"/>
          </p:cNvSpPr>
          <p:nvPr>
            <p:ph type="body" sz="half" idx="2"/>
          </p:nvPr>
        </p:nvSpPr>
        <p:spPr/>
        <p:txBody>
          <a:bodyPr/>
          <a:lstStyle/>
          <a:p>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872364"/>
            <a:ext cx="3600400" cy="541413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9824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❽خانواده و دوستان:انواع مختلف حمایت اجتماعی از داشتن والدین مهربان گرفته تا یک ازدواج مستحکم با سلامتی بهتر مرتبط هستند.کسانی که از پیوندهای اجتماعی نیرومند برخوردارند به احتمال بیشتری پس از حمله قلبی عمر طولانی تر خواهند داشت.</a:t>
            </a:r>
            <a:endParaRPr lang="fa-IR" dirty="0"/>
          </a:p>
        </p:txBody>
      </p:sp>
      <p:sp>
        <p:nvSpPr>
          <p:cNvPr id="4" name="Text Placeholder 3"/>
          <p:cNvSpPr>
            <a:spLocks noGrp="1"/>
          </p:cNvSpPr>
          <p:nvPr>
            <p:ph type="body" sz="half" idx="2"/>
          </p:nvPr>
        </p:nvSpPr>
        <p:spPr/>
        <p:txBody>
          <a:bodyPr/>
          <a:lstStyle/>
          <a:p>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429000"/>
            <a:ext cx="3312368" cy="28522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890" y="260648"/>
            <a:ext cx="3312368" cy="30243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4485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حتی با وجود کسانی که ما را ناراحت می کنند همه ما عمیقا در قلب خود این را درک می کنیم که زندگی تنها با وجود کسانی که به ما اهمیت می دهند کسانی که ما به انها محبت می کنیم و کسانی که تجاربمان را با انها در میان می گذاریم معنی دار خواهد بود.</a:t>
            </a:r>
            <a:endParaRPr lang="fa-IR" dirty="0"/>
          </a:p>
        </p:txBody>
      </p:sp>
      <p:sp>
        <p:nvSpPr>
          <p:cNvPr id="2" name="Title 1"/>
          <p:cNvSpPr>
            <a:spLocks noGrp="1"/>
          </p:cNvSpPr>
          <p:nvPr>
            <p:ph type="title"/>
          </p:nvPr>
        </p:nvSpPr>
        <p:spPr/>
        <p:txBody>
          <a:bodyPr/>
          <a:lstStyle/>
          <a:p>
            <a:r>
              <a:rPr lang="fa-IR" dirty="0" smtClean="0"/>
              <a:t>شادی و روابط اجتماعی</a:t>
            </a:r>
            <a:endParaRPr lang="fa-IR" dirty="0"/>
          </a:p>
        </p:txBody>
      </p:sp>
    </p:spTree>
    <p:extLst>
      <p:ext uri="{BB962C8B-B14F-4D97-AF65-F5344CB8AC3E}">
        <p14:creationId xmlns:p14="http://schemas.microsoft.com/office/powerpoint/2010/main" val="32698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9" y="4941168"/>
            <a:ext cx="7767021" cy="644729"/>
          </a:xfrm>
        </p:spPr>
        <p:txBody>
          <a:bodyPr/>
          <a:lstStyle/>
          <a:p>
            <a:r>
              <a:rPr lang="fa-IR" dirty="0" smtClean="0"/>
              <a:t>نام ونام </a:t>
            </a:r>
            <a:r>
              <a:rPr lang="fa-IR" dirty="0" smtClean="0"/>
              <a:t>خانوادگی دانشجو:مهلا </a:t>
            </a:r>
            <a:r>
              <a:rPr lang="fa-IR" dirty="0" smtClean="0"/>
              <a:t>نظری</a:t>
            </a:r>
            <a:endParaRPr lang="fa-IR" dirty="0"/>
          </a:p>
        </p:txBody>
      </p:sp>
      <p:sp>
        <p:nvSpPr>
          <p:cNvPr id="4" name="Text Placeholder 3"/>
          <p:cNvSpPr>
            <a:spLocks noGrp="1"/>
          </p:cNvSpPr>
          <p:nvPr>
            <p:ph type="body" sz="half" idx="2"/>
          </p:nvPr>
        </p:nvSpPr>
        <p:spPr>
          <a:xfrm>
            <a:off x="611560" y="5589240"/>
            <a:ext cx="7756264" cy="804862"/>
          </a:xfrm>
        </p:spPr>
        <p:txBody>
          <a:bodyPr>
            <a:normAutofit/>
          </a:bodyPr>
          <a:lstStyle/>
          <a:p>
            <a:r>
              <a:rPr lang="fa-IR" sz="2800" dirty="0" smtClean="0"/>
              <a:t>استاد:حسن </a:t>
            </a:r>
            <a:r>
              <a:rPr lang="fa-IR" sz="2800" dirty="0" smtClean="0"/>
              <a:t>عبداله </a:t>
            </a:r>
            <a:r>
              <a:rPr lang="fa-IR" sz="2800" dirty="0" smtClean="0"/>
              <a:t>زاده</a:t>
            </a:r>
            <a:endParaRPr lang="fa-IR"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60648"/>
            <a:ext cx="3456384" cy="4541521"/>
          </a:xfrm>
          <a:prstGeom prst="rect">
            <a:avLst/>
          </a:prstGeom>
        </p:spPr>
      </p:pic>
    </p:spTree>
    <p:extLst>
      <p:ext uri="{BB962C8B-B14F-4D97-AF65-F5344CB8AC3E}">
        <p14:creationId xmlns:p14="http://schemas.microsoft.com/office/powerpoint/2010/main" val="1001712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روابط,خود بخشی اساسی از ثروت روانشناختی هستند که شما بدون انها نمی توانید واقعا احساس ثروتمند بودن را تجربه کنید به زبان ساده تر ما برای شکوفا شدن به دیگران نیاز داریم.</a:t>
            </a:r>
            <a:endParaRPr lang="fa-IR" dirty="0"/>
          </a:p>
        </p:txBody>
      </p:sp>
      <p:sp>
        <p:nvSpPr>
          <p:cNvPr id="2" name="Title 1"/>
          <p:cNvSpPr>
            <a:spLocks noGrp="1"/>
          </p:cNvSpPr>
          <p:nvPr>
            <p:ph type="title"/>
          </p:nvPr>
        </p:nvSpPr>
        <p:spPr/>
        <p:txBody>
          <a:bodyPr/>
          <a:lstStyle/>
          <a:p>
            <a:r>
              <a:rPr lang="fa-IR" dirty="0" smtClean="0"/>
              <a:t>علم,شادی و روابط</a:t>
            </a:r>
            <a:endParaRPr lang="fa-IR" dirty="0"/>
          </a:p>
        </p:txBody>
      </p:sp>
    </p:spTree>
    <p:extLst>
      <p:ext uri="{BB962C8B-B14F-4D97-AF65-F5344CB8AC3E}">
        <p14:creationId xmlns:p14="http://schemas.microsoft.com/office/powerpoint/2010/main" val="347426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جا افتاده ترین سنتی ترین و جهان شمول ترین روابط ازدواج است.</a:t>
            </a:r>
          </a:p>
          <a:p>
            <a:r>
              <a:rPr lang="fa-IR" dirty="0" smtClean="0"/>
              <a:t>افراد متاهل از همتایان مجرد خود شادترند.</a:t>
            </a:r>
          </a:p>
          <a:p>
            <a:r>
              <a:rPr lang="fa-IR" dirty="0" smtClean="0"/>
              <a:t>سعادت زناشویی کمتر نتیجه ی یک پیوند مناسب وبیشتر ناشی از این واقعیت است که از همان ابتدا دو فرد شاد این پیوند رو انجام دادند.</a:t>
            </a:r>
          </a:p>
          <a:p>
            <a:r>
              <a:rPr lang="fa-IR" dirty="0" smtClean="0"/>
              <a:t>ازدواج تنها راه برای شاد بودن نیست.با این وجود شواهد تا به حال نشان می دهد زوج هایی که بدون ازدواج با یکدیگر زندگی می کنند به اندازه ی زوج های ازدواج کرده شاد نیستند.</a:t>
            </a:r>
            <a:endParaRPr lang="fa-IR" dirty="0"/>
          </a:p>
        </p:txBody>
      </p:sp>
      <p:sp>
        <p:nvSpPr>
          <p:cNvPr id="3" name="Title 2"/>
          <p:cNvSpPr>
            <a:spLocks noGrp="1"/>
          </p:cNvSpPr>
          <p:nvPr>
            <p:ph type="title"/>
          </p:nvPr>
        </p:nvSpPr>
        <p:spPr/>
        <p:txBody>
          <a:bodyPr/>
          <a:lstStyle/>
          <a:p>
            <a:r>
              <a:rPr lang="fa-IR" dirty="0" smtClean="0"/>
              <a:t>ازدواج</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797152"/>
            <a:ext cx="2195736" cy="19408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95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دلیل اینکه ما اعتقاد داریم ازدواج باید به شادی منجر شود این است که ما شادی را با عشق مرتبط می دانیم.</a:t>
            </a:r>
          </a:p>
          <a:p>
            <a:r>
              <a:rPr lang="fa-IR" dirty="0" smtClean="0"/>
              <a:t>اعتقاد به قانون طلایی کافی نیست باید عشق را تجربه کنی.</a:t>
            </a:r>
          </a:p>
          <a:p>
            <a:pPr marL="0" indent="0">
              <a:buNone/>
            </a:pPr>
            <a:endParaRPr lang="fa-IR" dirty="0"/>
          </a:p>
        </p:txBody>
      </p:sp>
      <p:sp>
        <p:nvSpPr>
          <p:cNvPr id="3" name="Title 2"/>
          <p:cNvSpPr>
            <a:spLocks noGrp="1"/>
          </p:cNvSpPr>
          <p:nvPr>
            <p:ph type="title"/>
          </p:nvPr>
        </p:nvSpPr>
        <p:spPr/>
        <p:txBody>
          <a:bodyPr/>
          <a:lstStyle/>
          <a:p>
            <a:r>
              <a:rPr lang="fa-IR" dirty="0" smtClean="0"/>
              <a:t>عشق</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610009"/>
            <a:ext cx="3312368" cy="29698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1" y="3610008"/>
            <a:ext cx="2969855" cy="29698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8583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2">
                                            <p:txEl>
                                              <p:pRg st="1" end="1"/>
                                            </p:txEl>
                                          </p:spTgt>
                                        </p:tgtEl>
                                        <p:attrNameLst>
                                          <p:attrName>style.color</p:attrName>
                                        </p:attrNameLst>
                                      </p:cBhvr>
                                      <p:to>
                                        <a:schemeClr val="bg1"/>
                                      </p:to>
                                    </p:animClr>
                                    <p:animClr clrSpc="rgb" dir="cw">
                                      <p:cBhvr>
                                        <p:cTn id="14" dur="250" autoRev="1" fill="remove"/>
                                        <p:tgtEl>
                                          <p:spTgt spid="2">
                                            <p:txEl>
                                              <p:pRg st="1" end="1"/>
                                            </p:txEl>
                                          </p:spTgt>
                                        </p:tgtEl>
                                        <p:attrNameLst>
                                          <p:attrName>fillcolor</p:attrName>
                                        </p:attrNameLst>
                                      </p:cBhvr>
                                      <p:to>
                                        <a:schemeClr val="bg1"/>
                                      </p:to>
                                    </p:animClr>
                                    <p:set>
                                      <p:cBhvr>
                                        <p:cTn id="15" dur="250" autoRev="1" fill="remove"/>
                                        <p:tgtEl>
                                          <p:spTgt spid="2">
                                            <p:txEl>
                                              <p:pRg st="1" end="1"/>
                                            </p:txEl>
                                          </p:spTgt>
                                        </p:tgtEl>
                                        <p:attrNameLst>
                                          <p:attrName>fill.type</p:attrName>
                                        </p:attrNameLst>
                                      </p:cBhvr>
                                      <p:to>
                                        <p:strVal val="solid"/>
                                      </p:to>
                                    </p:set>
                                    <p:set>
                                      <p:cBhvr>
                                        <p:cTn id="16" dur="250" autoRev="1" fill="remove"/>
                                        <p:tgtEl>
                                          <p:spTgt spid="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عشق</a:t>
            </a:r>
            <a:endParaRPr lang="fa-IR" dirty="0"/>
          </a:p>
        </p:txBody>
      </p:sp>
      <p:sp>
        <p:nvSpPr>
          <p:cNvPr id="3" name="Content Placeholder 2"/>
          <p:cNvSpPr>
            <a:spLocks noGrp="1"/>
          </p:cNvSpPr>
          <p:nvPr>
            <p:ph sz="quarter" idx="13"/>
          </p:nvPr>
        </p:nvSpPr>
        <p:spPr/>
        <p:txBody>
          <a:bodyPr/>
          <a:lstStyle/>
          <a:p>
            <a:r>
              <a:rPr lang="fa-IR" dirty="0" smtClean="0"/>
              <a:t>عشق دلسوزانه:</a:t>
            </a:r>
          </a:p>
          <a:p>
            <a:r>
              <a:rPr lang="fa-IR" dirty="0" smtClean="0"/>
              <a:t>امدگی تایید و پذیرش نقایص.</a:t>
            </a:r>
          </a:p>
          <a:p>
            <a:r>
              <a:rPr lang="fa-IR" dirty="0" smtClean="0"/>
              <a:t>انجام کارهای دلسوزانه ی زوجین برای یکدیگر.</a:t>
            </a:r>
          </a:p>
          <a:p>
            <a:r>
              <a:rPr lang="fa-IR" dirty="0" smtClean="0"/>
              <a:t>نوعی عشق بالغانه است که می تواند یک منبع برای شادی پایدار باشد.</a:t>
            </a:r>
          </a:p>
          <a:p>
            <a:r>
              <a:rPr lang="fa-IR" dirty="0" smtClean="0"/>
              <a:t>اریک فروم ان را((عشق بودن))نامیده است. </a:t>
            </a:r>
            <a:endParaRPr lang="fa-IR" dirty="0"/>
          </a:p>
        </p:txBody>
      </p:sp>
      <p:sp>
        <p:nvSpPr>
          <p:cNvPr id="4" name="Content Placeholder 3"/>
          <p:cNvSpPr>
            <a:spLocks noGrp="1"/>
          </p:cNvSpPr>
          <p:nvPr>
            <p:ph sz="quarter" idx="14"/>
          </p:nvPr>
        </p:nvSpPr>
        <p:spPr/>
        <p:txBody>
          <a:bodyPr/>
          <a:lstStyle/>
          <a:p>
            <a:r>
              <a:rPr lang="fa-IR" dirty="0" smtClean="0"/>
              <a:t>اشتیاق یا عشق رمانتیک:</a:t>
            </a:r>
          </a:p>
          <a:p>
            <a:r>
              <a:rPr lang="fa-IR" dirty="0" smtClean="0"/>
              <a:t>سر خط تمامی انواع دیگر عشق است.</a:t>
            </a:r>
          </a:p>
          <a:p>
            <a:r>
              <a:rPr lang="fa-IR" dirty="0" smtClean="0"/>
              <a:t>همان عشق در نگاه اول یا شیفتگی.</a:t>
            </a:r>
          </a:p>
          <a:p>
            <a:r>
              <a:rPr lang="fa-IR" dirty="0" smtClean="0"/>
              <a:t>همراه با ترشح دوپامین و ادرنالین.</a:t>
            </a:r>
          </a:p>
          <a:p>
            <a:r>
              <a:rPr lang="fa-IR" dirty="0" smtClean="0"/>
              <a:t>دوام چندانی ندارد.</a:t>
            </a:r>
            <a:endParaRPr lang="fa-IR" dirty="0"/>
          </a:p>
        </p:txBody>
      </p:sp>
    </p:spTree>
    <p:extLst>
      <p:ext uri="{BB962C8B-B14F-4D97-AF65-F5344CB8AC3E}">
        <p14:creationId xmlns:p14="http://schemas.microsoft.com/office/powerpoint/2010/main" val="11920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تاثیر بچه ها هم به ترجیحات شخصی افراد بستگی دارد.</a:t>
            </a:r>
          </a:p>
          <a:p>
            <a:r>
              <a:rPr lang="fa-IR" dirty="0" smtClean="0"/>
              <a:t>تاثیرگذاری بچه ها بر میزان شادی والدین تا حدودی به ارزش ها منابع روابط و شرایط خاص زندگی انها بستگی دارد.</a:t>
            </a:r>
            <a:endParaRPr lang="fa-IR" dirty="0"/>
          </a:p>
        </p:txBody>
      </p:sp>
      <p:sp>
        <p:nvSpPr>
          <p:cNvPr id="3" name="Title 2"/>
          <p:cNvSpPr>
            <a:spLocks noGrp="1"/>
          </p:cNvSpPr>
          <p:nvPr>
            <p:ph type="title"/>
          </p:nvPr>
        </p:nvSpPr>
        <p:spPr/>
        <p:txBody>
          <a:bodyPr/>
          <a:lstStyle/>
          <a:p>
            <a:r>
              <a:rPr lang="fa-IR" dirty="0" smtClean="0"/>
              <a:t>بچه ها</a:t>
            </a:r>
            <a:endParaRPr lang="fa-IR"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4743170"/>
            <a:ext cx="1301254" cy="1529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711242"/>
            <a:ext cx="1835378" cy="26471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284984"/>
            <a:ext cx="2340517" cy="30877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962" y="4236816"/>
            <a:ext cx="1489599" cy="21216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8618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حرف اخر:</a:t>
            </a:r>
            <a:endParaRPr lang="fa-IR" dirty="0"/>
          </a:p>
        </p:txBody>
      </p:sp>
      <p:sp>
        <p:nvSpPr>
          <p:cNvPr id="4" name="Text Placeholder 3"/>
          <p:cNvSpPr>
            <a:spLocks noGrp="1"/>
          </p:cNvSpPr>
          <p:nvPr>
            <p:ph type="body" sz="half" idx="2"/>
          </p:nvPr>
        </p:nvSpPr>
        <p:spPr/>
        <p:txBody>
          <a:bodyPr>
            <a:normAutofit/>
          </a:bodyPr>
          <a:lstStyle/>
          <a:p>
            <a:r>
              <a:rPr lang="fa-IR" sz="3600" dirty="0" smtClean="0"/>
              <a:t>شاد زندگی کنیم و شادی را جذب کنیم.</a:t>
            </a:r>
            <a:endParaRPr lang="fa-IR" sz="3600"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76" r="276"/>
          <a:stretch>
            <a:fillRect/>
          </a:stretch>
        </p:blipFill>
        <p:spPr/>
      </p:pic>
    </p:spTree>
    <p:extLst>
      <p:ext uri="{BB962C8B-B14F-4D97-AF65-F5344CB8AC3E}">
        <p14:creationId xmlns:p14="http://schemas.microsoft.com/office/powerpoint/2010/main" val="3822630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منبع:</a:t>
            </a:r>
            <a:endParaRPr lang="fa-IR" dirty="0"/>
          </a:p>
        </p:txBody>
      </p:sp>
      <p:sp>
        <p:nvSpPr>
          <p:cNvPr id="3" name="Subtitle 2"/>
          <p:cNvSpPr>
            <a:spLocks noGrp="1"/>
          </p:cNvSpPr>
          <p:nvPr>
            <p:ph type="subTitle" idx="1"/>
          </p:nvPr>
        </p:nvSpPr>
        <p:spPr/>
        <p:txBody>
          <a:bodyPr>
            <a:normAutofit fontScale="62500" lnSpcReduction="20000"/>
          </a:bodyPr>
          <a:lstStyle/>
          <a:p>
            <a:r>
              <a:rPr lang="fa-IR" dirty="0" smtClean="0"/>
              <a:t>کتاب شادی ثروت بیکران روانشناختی</a:t>
            </a:r>
          </a:p>
          <a:p>
            <a:r>
              <a:rPr lang="fa-IR" dirty="0" smtClean="0"/>
              <a:t>تالیف:اددینر ورابرت بیسواز</a:t>
            </a:r>
            <a:r>
              <a:rPr lang="fa-IR" dirty="0" smtClean="0">
                <a:latin typeface="Calibri"/>
              </a:rPr>
              <a:t>─دینر</a:t>
            </a:r>
          </a:p>
          <a:p>
            <a:r>
              <a:rPr lang="fa-IR" dirty="0" smtClean="0">
                <a:latin typeface="Calibri"/>
              </a:rPr>
              <a:t>ترجمه: </a:t>
            </a:r>
            <a:r>
              <a:rPr lang="fa-IR" dirty="0" smtClean="0">
                <a:latin typeface="Calibri"/>
              </a:rPr>
              <a:t>حسن </a:t>
            </a:r>
            <a:r>
              <a:rPr lang="fa-IR" dirty="0" smtClean="0">
                <a:latin typeface="Calibri"/>
              </a:rPr>
              <a:t>عبداله زاده</a:t>
            </a:r>
            <a:endParaRPr lang="fa-IR" dirty="0" smtClean="0">
              <a:latin typeface="Calibri"/>
            </a:endParaRPr>
          </a:p>
          <a:p>
            <a:r>
              <a:rPr lang="fa-IR" dirty="0" smtClean="0">
                <a:latin typeface="Calibri"/>
              </a:rPr>
              <a:t>طاهر محبوبی</a:t>
            </a:r>
          </a:p>
          <a:p>
            <a:r>
              <a:rPr lang="fa-IR" dirty="0" smtClean="0">
                <a:latin typeface="Calibri"/>
              </a:rPr>
              <a:t>معصومه </a:t>
            </a:r>
            <a:r>
              <a:rPr lang="fa-IR" dirty="0" smtClean="0">
                <a:latin typeface="Calibri"/>
              </a:rPr>
              <a:t>باقرپور</a:t>
            </a:r>
          </a:p>
          <a:p>
            <a:r>
              <a:rPr lang="fa-IR" dirty="0" smtClean="0">
                <a:latin typeface="Calibri"/>
              </a:rPr>
              <a:t>انتشارات آذرین مهر</a:t>
            </a:r>
          </a:p>
          <a:p>
            <a:r>
              <a:rPr lang="fa-IR" dirty="0" smtClean="0">
                <a:latin typeface="Calibri"/>
              </a:rPr>
              <a:t>1390</a:t>
            </a:r>
            <a:endParaRPr lang="fa-IR" dirty="0"/>
          </a:p>
        </p:txBody>
      </p:sp>
    </p:spTree>
    <p:extLst>
      <p:ext uri="{BB962C8B-B14F-4D97-AF65-F5344CB8AC3E}">
        <p14:creationId xmlns:p14="http://schemas.microsoft.com/office/powerpoint/2010/main" val="192042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شادی ثروت بیکران روانشناختی</a:t>
            </a:r>
            <a:endParaRPr lang="fa-IR"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573" b="17573"/>
          <a:stretch>
            <a:fillRect/>
          </a:stretch>
        </p:blipFill>
        <p:spPr/>
      </p:pic>
      <p:sp>
        <p:nvSpPr>
          <p:cNvPr id="4" name="Text Placeholder 3"/>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39210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شادی تعریفی مبهم است و با اینکه اغلب افراد منظور از شادمانی را خوب می دانند تعریف ان به اسانی ممکن نیست.</a:t>
            </a:r>
          </a:p>
          <a:p>
            <a:r>
              <a:rPr lang="fa-IR" dirty="0" smtClean="0"/>
              <a:t>یک تعریف شادمانی می تواند این باشد:</a:t>
            </a:r>
          </a:p>
          <a:p>
            <a:r>
              <a:rPr lang="fa-IR" dirty="0" smtClean="0"/>
              <a:t>((هیجان مرتبط با احساسات که در گستره ای از خشنودی تا لذت عمیق تغییر می کند))</a:t>
            </a:r>
          </a:p>
          <a:p>
            <a:r>
              <a:rPr lang="fa-IR" dirty="0" smtClean="0"/>
              <a:t>رویداد های گوناگونی شادی اورند.از جمله اتفاقات خوشایند رسیدن به هدفی خاص مورد محبت قرار گرفتن و تحسین شدن.</a:t>
            </a:r>
            <a:endParaRPr lang="fa-IR" dirty="0"/>
          </a:p>
        </p:txBody>
      </p:sp>
      <p:sp>
        <p:nvSpPr>
          <p:cNvPr id="3" name="Title 2"/>
          <p:cNvSpPr>
            <a:spLocks noGrp="1"/>
          </p:cNvSpPr>
          <p:nvPr>
            <p:ph type="title"/>
          </p:nvPr>
        </p:nvSpPr>
        <p:spPr/>
        <p:txBody>
          <a:bodyPr/>
          <a:lstStyle/>
          <a:p>
            <a:r>
              <a:rPr lang="fa-IR" dirty="0" smtClean="0"/>
              <a:t>تعریف شادی</a:t>
            </a:r>
            <a:endParaRPr lang="fa-IR" dirty="0"/>
          </a:p>
        </p:txBody>
      </p:sp>
    </p:spTree>
    <p:extLst>
      <p:ext uri="{BB962C8B-B14F-4D97-AF65-F5344CB8AC3E}">
        <p14:creationId xmlns:p14="http://schemas.microsoft.com/office/powerpoint/2010/main" val="3861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latin typeface="Calibri"/>
              </a:rPr>
              <a:t>❶</a:t>
            </a:r>
            <a:r>
              <a:rPr lang="fa-IR" sz="3200" dirty="0" smtClean="0">
                <a:latin typeface="Calibri"/>
              </a:rPr>
              <a:t>ایجاد اشتیاق و انگیزه برای انجام دادن کار</a:t>
            </a:r>
          </a:p>
          <a:p>
            <a:r>
              <a:rPr lang="fa-IR" dirty="0" smtClean="0">
                <a:latin typeface="Calibri"/>
              </a:rPr>
              <a:t>❷</a:t>
            </a:r>
            <a:r>
              <a:rPr lang="fa-IR" sz="3200" dirty="0" smtClean="0">
                <a:latin typeface="Calibri"/>
              </a:rPr>
              <a:t>تسهیل فعالیت های اجتماعی</a:t>
            </a:r>
          </a:p>
          <a:p>
            <a:r>
              <a:rPr lang="fa-IR" sz="3200" dirty="0" smtClean="0">
                <a:latin typeface="Calibri"/>
              </a:rPr>
              <a:t>❸ ایجاد ارامش و حفظ سلامتی</a:t>
            </a:r>
            <a:endParaRPr lang="fa-IR" sz="3200" dirty="0"/>
          </a:p>
        </p:txBody>
      </p:sp>
      <p:sp>
        <p:nvSpPr>
          <p:cNvPr id="3" name="Title 2"/>
          <p:cNvSpPr>
            <a:spLocks noGrp="1"/>
          </p:cNvSpPr>
          <p:nvPr>
            <p:ph type="title"/>
          </p:nvPr>
        </p:nvSpPr>
        <p:spPr/>
        <p:txBody>
          <a:bodyPr/>
          <a:lstStyle/>
          <a:p>
            <a:r>
              <a:rPr lang="fa-IR" dirty="0" smtClean="0"/>
              <a:t>سه وظیفه ی مهم شادی</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933056"/>
            <a:ext cx="3096344" cy="25080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43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3600" dirty="0" smtClean="0"/>
              <a:t>در مطالعات علمی صورت گرفته بر روی افراد شاد,کسانی که از زندگی خود راضی ترند ونگرش خوشبینانه دارند کمتر نشانه های بیماری را گزارش می کنند ودر ارزیابی  عینی هم مشخص می شود که در واقع کمتر بیمار می شوند.</a:t>
            </a:r>
            <a:endParaRPr lang="fa-IR" sz="3600" dirty="0"/>
          </a:p>
        </p:txBody>
      </p:sp>
      <p:sp>
        <p:nvSpPr>
          <p:cNvPr id="2" name="Title 1"/>
          <p:cNvSpPr>
            <a:spLocks noGrp="1"/>
          </p:cNvSpPr>
          <p:nvPr>
            <p:ph type="title"/>
          </p:nvPr>
        </p:nvSpPr>
        <p:spPr/>
        <p:txBody>
          <a:bodyPr/>
          <a:lstStyle/>
          <a:p>
            <a:r>
              <a:rPr lang="fa-IR" dirty="0" smtClean="0"/>
              <a:t>سلامت وشادی</a:t>
            </a:r>
            <a:endParaRPr lang="fa-IR" dirty="0"/>
          </a:p>
        </p:txBody>
      </p:sp>
    </p:spTree>
    <p:extLst>
      <p:ext uri="{BB962C8B-B14F-4D97-AF65-F5344CB8AC3E}">
        <p14:creationId xmlns:p14="http://schemas.microsoft.com/office/powerpoint/2010/main" val="12064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400" dirty="0" smtClean="0"/>
              <a:t>احتمال ابتلای فرد به یک بیماری خاص←(بیمارگونگی)</a:t>
            </a:r>
          </a:p>
          <a:p>
            <a:r>
              <a:rPr lang="fa-IR" sz="2400" dirty="0" smtClean="0"/>
              <a:t>مدت زمان زنده ماندن شخص پس از ابتلا به یک بیماری←(بقا)</a:t>
            </a:r>
          </a:p>
          <a:p>
            <a:r>
              <a:rPr lang="fa-IR" sz="2400" dirty="0" smtClean="0"/>
              <a:t>طول پهنه زندگی یک شخص←(طول عمر)</a:t>
            </a:r>
            <a:endParaRPr lang="fa-IR" sz="2400" dirty="0"/>
          </a:p>
        </p:txBody>
      </p:sp>
      <p:sp>
        <p:nvSpPr>
          <p:cNvPr id="2" name="Title 1"/>
          <p:cNvSpPr>
            <a:spLocks noGrp="1"/>
          </p:cNvSpPr>
          <p:nvPr>
            <p:ph type="title"/>
          </p:nvPr>
        </p:nvSpPr>
        <p:spPr/>
        <p:txBody>
          <a:bodyPr/>
          <a:lstStyle/>
          <a:p>
            <a:r>
              <a:rPr lang="fa-IR" dirty="0" smtClean="0"/>
              <a:t>سه نوع سلامتی</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60" y="3717032"/>
            <a:ext cx="3810000" cy="285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52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4000" dirty="0" smtClean="0"/>
              <a:t>به این مفهوم اشاره دارد که ایا یک فرد به یک بیماری مشخص از قبیل سینه پهلو یا سرطان سینه مبتلا خواهد شد یا نه.</a:t>
            </a:r>
            <a:endParaRPr lang="fa-IR" sz="4000" dirty="0"/>
          </a:p>
        </p:txBody>
      </p:sp>
      <p:sp>
        <p:nvSpPr>
          <p:cNvPr id="2" name="Title 1"/>
          <p:cNvSpPr>
            <a:spLocks noGrp="1"/>
          </p:cNvSpPr>
          <p:nvPr>
            <p:ph type="title"/>
          </p:nvPr>
        </p:nvSpPr>
        <p:spPr/>
        <p:txBody>
          <a:bodyPr>
            <a:normAutofit/>
          </a:bodyPr>
          <a:lstStyle/>
          <a:p>
            <a:r>
              <a:rPr lang="fa-IR" sz="3200" dirty="0" smtClean="0"/>
              <a:t>احتمال ابتلا به یک بیماری خاص(بیمار گونگی)</a:t>
            </a:r>
            <a:endParaRPr lang="fa-IR" sz="3200" dirty="0"/>
          </a:p>
        </p:txBody>
      </p:sp>
    </p:spTree>
    <p:extLst>
      <p:ext uri="{BB962C8B-B14F-4D97-AF65-F5344CB8AC3E}">
        <p14:creationId xmlns:p14="http://schemas.microsoft.com/office/powerpoint/2010/main" val="1019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3600" dirty="0" smtClean="0"/>
              <a:t>همان مفهومی است که در مورد افراد مبتلا به بیماری های جدی اتفاق می افتد.</a:t>
            </a:r>
            <a:endParaRPr lang="fa-IR" sz="3600" dirty="0"/>
          </a:p>
        </p:txBody>
      </p:sp>
      <p:sp>
        <p:nvSpPr>
          <p:cNvPr id="2" name="Title 1"/>
          <p:cNvSpPr>
            <a:spLocks noGrp="1"/>
          </p:cNvSpPr>
          <p:nvPr>
            <p:ph type="title"/>
          </p:nvPr>
        </p:nvSpPr>
        <p:spPr/>
        <p:txBody>
          <a:bodyPr>
            <a:normAutofit fontScale="90000"/>
          </a:bodyPr>
          <a:lstStyle/>
          <a:p>
            <a:r>
              <a:rPr lang="fa-IR" sz="3200" dirty="0" smtClean="0"/>
              <a:t>مدت زمان زنده ماندن شخص پس از ابتلا به یک بیماری(بقا)</a:t>
            </a:r>
            <a:endParaRPr lang="fa-IR" sz="3200" dirty="0"/>
          </a:p>
        </p:txBody>
      </p:sp>
    </p:spTree>
    <p:extLst>
      <p:ext uri="{BB962C8B-B14F-4D97-AF65-F5344CB8AC3E}">
        <p14:creationId xmlns:p14="http://schemas.microsoft.com/office/powerpoint/2010/main" val="24609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553</TotalTime>
  <Words>896</Words>
  <Application>Microsoft Office PowerPoint</Application>
  <PresentationFormat>On-screen Show (4:3)</PresentationFormat>
  <Paragraphs>70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Hardcover</vt:lpstr>
      <vt:lpstr>بسم الله الرحمن الرحیم</vt:lpstr>
      <vt:lpstr>نام ونام خانوادگی دانشجو:مهلا نظری</vt:lpstr>
      <vt:lpstr>شادی ثروت بیکران روانشناختی</vt:lpstr>
      <vt:lpstr>تعریف شادی</vt:lpstr>
      <vt:lpstr>سه وظیفه ی مهم شادی</vt:lpstr>
      <vt:lpstr>سلامت وشادی</vt:lpstr>
      <vt:lpstr>سه نوع سلامتی</vt:lpstr>
      <vt:lpstr>احتمال ابتلا به یک بیماری خاص(بیمار گونگی)</vt:lpstr>
      <vt:lpstr>مدت زمان زنده ماندن شخص پس از ابتلا به یک بیماری(بقا)</vt:lpstr>
      <vt:lpstr>طول پهنه زندگی یک شخص(طول عمر)</vt:lpstr>
      <vt:lpstr>مسیرهایی از شادی به سمت سلامتی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شادی و روابط اجتماعی</vt:lpstr>
      <vt:lpstr>علم,شادی و روابط</vt:lpstr>
      <vt:lpstr>ازدواج</vt:lpstr>
      <vt:lpstr>عشق</vt:lpstr>
      <vt:lpstr>انواع عشق</vt:lpstr>
      <vt:lpstr>بچه ها</vt:lpstr>
      <vt:lpstr>حرف اخر:</vt:lpstr>
      <vt:lpstr>منبع:</vt:lpstr>
    </vt:vector>
  </TitlesOfParts>
  <Company>iran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شادی ثروت بیکران روانشناختی</dc:title>
  <dc:creator>Dear User!</dc:creator>
  <cp:lastModifiedBy>abdolahzade</cp:lastModifiedBy>
  <cp:revision>39</cp:revision>
  <dcterms:created xsi:type="dcterms:W3CDTF">2012-12-25T19:39:19Z</dcterms:created>
  <dcterms:modified xsi:type="dcterms:W3CDTF">2013-01-10T10:50:47Z</dcterms:modified>
</cp:coreProperties>
</file>